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7" r:id="rId6"/>
    <p:sldId id="268" r:id="rId7"/>
    <p:sldId id="271" r:id="rId8"/>
    <p:sldId id="272" r:id="rId9"/>
    <p:sldId id="269" r:id="rId10"/>
    <p:sldId id="270" r:id="rId11"/>
    <p:sldId id="273" r:id="rId12"/>
    <p:sldId id="266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페이지" id="{C78A5944-EF7B-4D17-A81A-B41436F21C20}">
          <p14:sldIdLst>
            <p14:sldId id="256"/>
          </p14:sldIdLst>
        </p14:section>
        <p14:section name="목차" id="{6FDEDF27-F41B-42A7-8442-004F055F1A37}">
          <p14:sldIdLst>
            <p14:sldId id="263"/>
          </p14:sldIdLst>
        </p14:section>
        <p14:section name="본문 페이지" id="{C8818D14-07B3-4FE3-BB95-6D4A38926BDF}">
          <p14:sldIdLst>
            <p14:sldId id="264"/>
            <p14:sldId id="265"/>
            <p14:sldId id="267"/>
            <p14:sldId id="268"/>
            <p14:sldId id="271"/>
            <p14:sldId id="272"/>
            <p14:sldId id="269"/>
            <p14:sldId id="270"/>
            <p14:sldId id="273"/>
          </p14:sldIdLst>
        </p14:section>
        <p14:section name="마지막 페이지" id="{8D2C1112-A533-4FDA-BC9A-6975D558FAFA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1A1C"/>
    <a:srgbClr val="A82023"/>
    <a:srgbClr val="58595B"/>
    <a:srgbClr val="D9D9D9"/>
    <a:srgbClr val="A55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E49C4-EF39-4C85-8A99-C50FB96E6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AC2C47-36F3-4A8B-BF4B-F9768E86B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88F3D-3833-4517-B958-A4D6A7980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6D958-7178-4FE9-BFEA-A241947D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00EE1-8CCF-4006-90B7-E2282199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63410E6-A05F-4E7A-8DF2-4799E37CC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4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AE9B-0223-48CE-AABD-A1FF8F46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7D7CA-7D38-4331-841D-49B080702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EA8AE-048D-4572-9A46-83B1607F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4C7C7-07AB-4084-9FCC-2C2B902F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CBF7E-91B3-4B6D-B321-C8F5D15F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69DD04-EA46-423E-8148-DBB84932D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6EDFE-2923-40AD-8BF5-3C7534DA5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F2370-2827-4B79-A978-B90408E6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878BA0-89CF-4BDF-9E04-3ADF6955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C2EBE-E430-40FE-AFFE-C5EAD6FC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6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72DAF-44F1-4742-9837-D6C2C074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E53D3-27C4-408A-B44B-3F3DC760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9C682-A449-46DF-9EED-0C3C3C3F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EF520F-1209-4EFC-8386-4EC97128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6A6D6-8A5E-4702-85C1-7E53477C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BC0F9F7-62A6-4804-AC23-1C7721CE20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6958C98E-A4E0-4067-A946-3B0DBECF9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3CDE1124-A6EE-4959-8244-B107D58E2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28343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3BDF4EAB-1CB0-4A07-A933-10B1971872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B682C-6137-4941-983F-F8B97828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C99653-D38C-40FC-AA14-B851461A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554FD1-C0A6-4022-9525-5EA4744D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84C8DE-14FF-49E8-AEB2-EF61946F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8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9CCB3C-1E9B-4BD2-A1FF-D2225F46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5F6570-10A4-4886-8BE7-CEE7FBF4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C504AE-DD90-480D-89A4-1B10EA09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4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B2272-6379-4E85-A8E4-91A6A5FE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2820E-1466-4736-8B16-612E624D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271880-EE9E-40EF-9F8F-8FAE78F4A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D6D7E-1081-4728-9AC4-7801DE9C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6E4F1-2285-47CE-83A7-F3967DE1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C9FE1-EC6C-442E-B095-E80743A9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8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BB743-8CF0-4255-9B39-9594ADEE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599186-A0EF-4DC4-B203-6AA23EED7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9CCDCD-972A-4854-A508-15B9DC851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F2DB3-CFBA-4E3F-B29F-EECAA534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5A41-54FE-4838-A67A-1F225E9DC446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9BCAF-D546-44AB-8C61-29071EF0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6B3B79-F570-40AB-A33D-286D02D7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4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2155C5-0D8E-485E-9B60-6B2F60C7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51C30-C3E9-4F22-B805-00062F55B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5613C-12E8-4DAA-8F20-9312A63BA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5A41-54FE-4838-A67A-1F225E9DC446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E29BF-F2FE-4060-B8F5-0F6576B42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748D5-1860-4A04-8A35-64A0D6DC5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8F903-8762-47BB-A946-C25339C031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8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k-Joonyoung/CSE4178-01-SOC-Design-Group-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FB93334-2907-47FB-9C48-C08AEF9D475E}"/>
              </a:ext>
            </a:extLst>
          </p:cNvPr>
          <p:cNvSpPr txBox="1"/>
          <p:nvPr/>
        </p:nvSpPr>
        <p:spPr>
          <a:xfrm>
            <a:off x="4871461" y="2187642"/>
            <a:ext cx="6663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기초</a:t>
            </a:r>
            <a:r>
              <a:rPr lang="en-US" altLang="ko-KR" sz="48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SOC</a:t>
            </a:r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설계 프로젝트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D29AD-B726-4C7F-BBCD-4E8B68CE7D0C}"/>
              </a:ext>
            </a:extLst>
          </p:cNvPr>
          <p:cNvSpPr txBox="1"/>
          <p:nvPr/>
        </p:nvSpPr>
        <p:spPr>
          <a:xfrm>
            <a:off x="5907741" y="3398246"/>
            <a:ext cx="53422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20191495 </a:t>
            </a:r>
            <a:r>
              <a:rPr lang="ko-KR" altLang="en-US" dirty="0" err="1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백우성</a:t>
            </a:r>
            <a:endParaRPr lang="en-US" altLang="ko-KR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20221558 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박준영</a:t>
            </a:r>
            <a:endParaRPr lang="en-US" altLang="ko-KR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1F7BA-DDDD-41C6-BA22-70AAE1E91DBE}"/>
              </a:ext>
            </a:extLst>
          </p:cNvPr>
          <p:cNvSpPr/>
          <p:nvPr/>
        </p:nvSpPr>
        <p:spPr>
          <a:xfrm>
            <a:off x="5050524" y="3190937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9173F-F7A8-4896-8D2F-5BAA8CA65A7A}"/>
              </a:ext>
            </a:extLst>
          </p:cNvPr>
          <p:cNvSpPr txBox="1"/>
          <p:nvPr/>
        </p:nvSpPr>
        <p:spPr>
          <a:xfrm>
            <a:off x="6265612" y="5594225"/>
            <a:ext cx="49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GitHub : 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  <a:hlinkClick r:id="rId2"/>
              </a:rPr>
              <a:t>https://github.com/Park-Joonyoung/CSE4178-01-SOC-Design-Group-4</a:t>
            </a:r>
            <a:r>
              <a:rPr lang="ko-KR" altLang="en-US" dirty="0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  <a:hlinkClick r:id="rId2"/>
              </a:rPr>
              <a:t> </a:t>
            </a:r>
            <a:endParaRPr lang="ko-KR" altLang="en-US" dirty="0">
              <a:solidFill>
                <a:schemeClr val="bg1"/>
              </a:solidFill>
              <a:latin typeface="+mn-ea"/>
              <a:cs typeface="맑은 고딕 Semilight" panose="020B0502040204020203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50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7A5B787-FEA2-4D5D-83B0-699DC7E47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91510"/>
              </p:ext>
            </p:extLst>
          </p:nvPr>
        </p:nvGraphicFramePr>
        <p:xfrm>
          <a:off x="1025926" y="45720"/>
          <a:ext cx="10698480" cy="6326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66160">
                  <a:extLst>
                    <a:ext uri="{9D8B030D-6E8A-4147-A177-3AD203B41FA5}">
                      <a16:colId xmlns:a16="http://schemas.microsoft.com/office/drawing/2014/main" val="4188573224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529213953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1615534141"/>
                    </a:ext>
                  </a:extLst>
                </a:gridCol>
              </a:tblGrid>
              <a:tr h="51381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88373728"/>
                  </a:ext>
                </a:extLst>
              </a:tr>
              <a:tr h="1171167">
                <a:tc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Mode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Mode 1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Mode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40724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BE543E-2C4F-16C0-C2A0-A884FFD1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342"/>
          <a:stretch/>
        </p:blipFill>
        <p:spPr>
          <a:xfrm>
            <a:off x="1025926" y="14344"/>
            <a:ext cx="3559169" cy="51599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10DCB4-11FC-3F3A-9B8A-6BA9E8240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95" y="45720"/>
            <a:ext cx="3592482" cy="5120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7E38F5-A78F-2C1A-3226-9DC3243E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4" t="24373" r="35539"/>
          <a:stretch/>
        </p:blipFill>
        <p:spPr>
          <a:xfrm>
            <a:off x="8164496" y="45720"/>
            <a:ext cx="3592482" cy="51285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530586-3BF0-5729-87FA-F9EC15E3A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300" y="5205663"/>
            <a:ext cx="1428419" cy="813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A4EC9C-79AE-C30F-9D1A-E5687EF2D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432" y="5205663"/>
            <a:ext cx="1621467" cy="813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B0C828-4288-A6D5-A3B8-DEB466CD1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0612" y="5201108"/>
            <a:ext cx="163737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3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6D00EBB-8BA8-2383-A217-6CC0E3DD16C5}"/>
              </a:ext>
            </a:extLst>
          </p:cNvPr>
          <p:cNvSpPr txBox="1"/>
          <p:nvPr/>
        </p:nvSpPr>
        <p:spPr>
          <a:xfrm>
            <a:off x="5461000" y="1010625"/>
            <a:ext cx="450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Do not use initial in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F7F9B-A731-4F90-BBC0-1533ACEDF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64" y="1010625"/>
            <a:ext cx="3371358" cy="4836750"/>
          </a:xfrm>
          <a:prstGeom prst="rect">
            <a:avLst/>
          </a:prstGeom>
        </p:spPr>
      </p:pic>
      <p:sp>
        <p:nvSpPr>
          <p:cNvPr id="11" name="직사각형 11">
            <a:extLst>
              <a:ext uri="{FF2B5EF4-FFF2-40B4-BE49-F238E27FC236}">
                <a16:creationId xmlns:a16="http://schemas.microsoft.com/office/drawing/2014/main" id="{300F4C0D-156F-4F66-BEC8-885C37F19E3F}"/>
              </a:ext>
            </a:extLst>
          </p:cNvPr>
          <p:cNvSpPr/>
          <p:nvPr/>
        </p:nvSpPr>
        <p:spPr>
          <a:xfrm>
            <a:off x="2301938" y="4294389"/>
            <a:ext cx="1152462" cy="235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9FA91-3C82-40E3-A923-D0A05166E19D}"/>
              </a:ext>
            </a:extLst>
          </p:cNvPr>
          <p:cNvSpPr txBox="1"/>
          <p:nvPr/>
        </p:nvSpPr>
        <p:spPr>
          <a:xfrm>
            <a:off x="5486399" y="1671420"/>
            <a:ext cx="450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 initial only in testbench files</a:t>
            </a:r>
          </a:p>
        </p:txBody>
      </p:sp>
    </p:spTree>
    <p:extLst>
      <p:ext uri="{BB962C8B-B14F-4D97-AF65-F5344CB8AC3E}">
        <p14:creationId xmlns:p14="http://schemas.microsoft.com/office/powerpoint/2010/main" val="382915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5AC40-0DE2-4204-93F1-E29FD6C72110}"/>
              </a:ext>
            </a:extLst>
          </p:cNvPr>
          <p:cNvSpPr txBox="1"/>
          <p:nvPr/>
        </p:nvSpPr>
        <p:spPr>
          <a:xfrm>
            <a:off x="4836769" y="3079062"/>
            <a:ext cx="6549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Thank you!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A79270-7E33-43B7-A3DE-3C3865D44775}"/>
              </a:ext>
            </a:extLst>
          </p:cNvPr>
          <p:cNvSpPr/>
          <p:nvPr/>
        </p:nvSpPr>
        <p:spPr>
          <a:xfrm>
            <a:off x="4962604" y="4284631"/>
            <a:ext cx="61994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3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30EF60-7D3C-4553-A6E9-336444B921D1}"/>
              </a:ext>
            </a:extLst>
          </p:cNvPr>
          <p:cNvSpPr txBox="1"/>
          <p:nvPr/>
        </p:nvSpPr>
        <p:spPr>
          <a:xfrm>
            <a:off x="1086290" y="1150447"/>
            <a:ext cx="431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53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CONTENTS</a:t>
            </a:r>
            <a:endParaRPr lang="ko-KR" altLang="en-US" sz="53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C6B7-B003-4158-BE36-6FEFA87CD365}"/>
              </a:ext>
            </a:extLst>
          </p:cNvPr>
          <p:cNvSpPr txBox="1"/>
          <p:nvPr/>
        </p:nvSpPr>
        <p:spPr>
          <a:xfrm>
            <a:off x="1191968" y="2570364"/>
            <a:ext cx="4558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01. </a:t>
            </a:r>
            <a:r>
              <a:rPr lang="en-US" altLang="ko-KR" sz="4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Vivado</a:t>
            </a:r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Code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6F765-7080-4357-964A-84855B0B0B21}"/>
              </a:ext>
            </a:extLst>
          </p:cNvPr>
          <p:cNvSpPr txBox="1"/>
          <p:nvPr/>
        </p:nvSpPr>
        <p:spPr>
          <a:xfrm>
            <a:off x="1191968" y="3645553"/>
            <a:ext cx="4558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02. Block Diagram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C6EDBC-D61E-48A8-8C5B-217A9A428BC3}"/>
              </a:ext>
            </a:extLst>
          </p:cNvPr>
          <p:cNvCxnSpPr>
            <a:cxnSpLocks/>
          </p:cNvCxnSpPr>
          <p:nvPr/>
        </p:nvCxnSpPr>
        <p:spPr>
          <a:xfrm>
            <a:off x="1191968" y="2126024"/>
            <a:ext cx="35687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FE974C-2870-38E3-CBD0-2DA607730122}"/>
              </a:ext>
            </a:extLst>
          </p:cNvPr>
          <p:cNvSpPr txBox="1"/>
          <p:nvPr/>
        </p:nvSpPr>
        <p:spPr>
          <a:xfrm>
            <a:off x="1191967" y="5563424"/>
            <a:ext cx="4558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04. Result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0DEF83-0557-2D17-5280-D099840D13DF}"/>
              </a:ext>
            </a:extLst>
          </p:cNvPr>
          <p:cNvSpPr txBox="1"/>
          <p:nvPr/>
        </p:nvSpPr>
        <p:spPr>
          <a:xfrm>
            <a:off x="1191966" y="4604488"/>
            <a:ext cx="4558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03. Vitis Code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148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DEC5-6129-4C9E-B0A7-95CFEA07ACBD}"/>
              </a:ext>
            </a:extLst>
          </p:cNvPr>
          <p:cNvSpPr txBox="1"/>
          <p:nvPr/>
        </p:nvSpPr>
        <p:spPr>
          <a:xfrm>
            <a:off x="914916" y="1094062"/>
            <a:ext cx="9188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4000" b="1" dirty="0">
                <a:solidFill>
                  <a:srgbClr val="891A1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8x8 Matrix Arithmetic Operation</a:t>
            </a:r>
            <a:endParaRPr lang="ko-KR" altLang="en-US" sz="4000" b="1" dirty="0">
              <a:solidFill>
                <a:srgbClr val="891A1C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DE90E-75EE-4707-8B33-3261B817D425}"/>
              </a:ext>
            </a:extLst>
          </p:cNvPr>
          <p:cNvSpPr txBox="1"/>
          <p:nvPr/>
        </p:nvSpPr>
        <p:spPr>
          <a:xfrm>
            <a:off x="166256" y="2339030"/>
            <a:ext cx="430887" cy="2174248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bg1">
                    <a:alpha val="33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SOGANG UNIVERSITY</a:t>
            </a:r>
            <a:endParaRPr lang="ko-KR" altLang="en-US" sz="1600" dirty="0">
              <a:solidFill>
                <a:schemeClr val="bg1">
                  <a:alpha val="33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75A28-3936-4D54-B6C8-AE495EAC97E8}"/>
              </a:ext>
            </a:extLst>
          </p:cNvPr>
          <p:cNvSpPr txBox="1"/>
          <p:nvPr/>
        </p:nvSpPr>
        <p:spPr>
          <a:xfrm>
            <a:off x="1144926" y="2233848"/>
            <a:ext cx="5273803" cy="226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 0 :  Matrix Summation</a:t>
            </a:r>
          </a:p>
          <a:p>
            <a:pPr>
              <a:lnSpc>
                <a:spcPct val="25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 1 : Hadamard Multiplication</a:t>
            </a:r>
          </a:p>
          <a:p>
            <a:pPr>
              <a:lnSpc>
                <a:spcPct val="25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 2 :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274836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DACB222-AF0C-3CE7-545E-83FF36F2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17" y="330838"/>
            <a:ext cx="6836613" cy="59892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BC8CE-F803-B2C3-3561-5D2B1EFB380C}"/>
              </a:ext>
            </a:extLst>
          </p:cNvPr>
          <p:cNvSpPr/>
          <p:nvPr/>
        </p:nvSpPr>
        <p:spPr>
          <a:xfrm>
            <a:off x="1237130" y="3343835"/>
            <a:ext cx="995082" cy="331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FB032B-878E-F8E5-8567-B71ACD43E587}"/>
              </a:ext>
            </a:extLst>
          </p:cNvPr>
          <p:cNvSpPr/>
          <p:nvPr/>
        </p:nvSpPr>
        <p:spPr>
          <a:xfrm>
            <a:off x="1237130" y="3675529"/>
            <a:ext cx="995082" cy="331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9CE01-D003-9EDC-01A8-52CDCB2D2505}"/>
              </a:ext>
            </a:extLst>
          </p:cNvPr>
          <p:cNvSpPr txBox="1"/>
          <p:nvPr/>
        </p:nvSpPr>
        <p:spPr>
          <a:xfrm>
            <a:off x="2232212" y="3402106"/>
            <a:ext cx="1819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Input matrix 1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F2453-5437-DF88-3D95-05FED81E9044}"/>
              </a:ext>
            </a:extLst>
          </p:cNvPr>
          <p:cNvSpPr txBox="1"/>
          <p:nvPr/>
        </p:nvSpPr>
        <p:spPr>
          <a:xfrm>
            <a:off x="2232212" y="3721987"/>
            <a:ext cx="1819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Input matrix 2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D6F883-1113-241A-9E57-7F227BCAE94C}"/>
              </a:ext>
            </a:extLst>
          </p:cNvPr>
          <p:cNvSpPr txBox="1"/>
          <p:nvPr/>
        </p:nvSpPr>
        <p:spPr>
          <a:xfrm>
            <a:off x="7324165" y="1434354"/>
            <a:ext cx="4500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32 bit register x 2 →  8X8 Binary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Mode 0 : Bitwise Matrix Summation</a:t>
            </a:r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993551-1DCA-F9F5-0F67-A7959372A4E8}"/>
              </a:ext>
            </a:extLst>
          </p:cNvPr>
          <p:cNvSpPr/>
          <p:nvPr/>
        </p:nvSpPr>
        <p:spPr>
          <a:xfrm>
            <a:off x="1237129" y="4742330"/>
            <a:ext cx="6176683" cy="158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5E85B-C9A8-042F-472A-90DF901F59A5}"/>
              </a:ext>
            </a:extLst>
          </p:cNvPr>
          <p:cNvSpPr txBox="1"/>
          <p:nvPr/>
        </p:nvSpPr>
        <p:spPr>
          <a:xfrm>
            <a:off x="7413812" y="5450539"/>
            <a:ext cx="1819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Mode 0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8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048D-5753-8E9F-ECFE-766C45BDA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336A20-77FB-E1F2-8B8C-3DBE70F4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08" y="2776870"/>
            <a:ext cx="9172839" cy="2945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89719F-5434-D808-6312-6033E2E3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52" y="1068989"/>
            <a:ext cx="6926610" cy="15232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CA9647-51B4-8A63-85DA-4461731F1C90}"/>
              </a:ext>
            </a:extLst>
          </p:cNvPr>
          <p:cNvSpPr/>
          <p:nvPr/>
        </p:nvSpPr>
        <p:spPr>
          <a:xfrm>
            <a:off x="1140461" y="1068991"/>
            <a:ext cx="6055029" cy="149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2A43C-3F68-4FB0-135E-6C9F8D18A05D}"/>
              </a:ext>
            </a:extLst>
          </p:cNvPr>
          <p:cNvSpPr txBox="1"/>
          <p:nvPr/>
        </p:nvSpPr>
        <p:spPr>
          <a:xfrm>
            <a:off x="6124837" y="1290919"/>
            <a:ext cx="1810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Mode 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71D0DA-E9CA-12F9-82AA-8365D0BBC4C6}"/>
              </a:ext>
            </a:extLst>
          </p:cNvPr>
          <p:cNvSpPr/>
          <p:nvPr/>
        </p:nvSpPr>
        <p:spPr>
          <a:xfrm>
            <a:off x="1140461" y="2798339"/>
            <a:ext cx="8417198" cy="1954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587B87-A17D-57BE-D04A-C83CCB007861}"/>
              </a:ext>
            </a:extLst>
          </p:cNvPr>
          <p:cNvSpPr txBox="1"/>
          <p:nvPr/>
        </p:nvSpPr>
        <p:spPr>
          <a:xfrm>
            <a:off x="6124836" y="3045985"/>
            <a:ext cx="251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Mode 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EF8A1-A647-DF59-320A-70A4C06B217C}"/>
              </a:ext>
            </a:extLst>
          </p:cNvPr>
          <p:cNvSpPr txBox="1"/>
          <p:nvPr/>
        </p:nvSpPr>
        <p:spPr>
          <a:xfrm>
            <a:off x="7324165" y="1434354"/>
            <a:ext cx="4500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Mode 1 : Bitwise Hadamard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Mode 2 : Bitwise Matrix Multiplication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803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F5158-E8A4-0A8A-AD1D-E60F6EA24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D7B65B-58EC-F595-C0A6-AC5BF350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" y="192013"/>
            <a:ext cx="12077575" cy="64522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E27F07-723D-508D-47B6-3310C769753A}"/>
              </a:ext>
            </a:extLst>
          </p:cNvPr>
          <p:cNvSpPr/>
          <p:nvPr/>
        </p:nvSpPr>
        <p:spPr>
          <a:xfrm>
            <a:off x="9018493" y="3451413"/>
            <a:ext cx="394448" cy="537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AF136-B43A-DBAD-31AD-D8FBFB9A1C4F}"/>
              </a:ext>
            </a:extLst>
          </p:cNvPr>
          <p:cNvSpPr txBox="1"/>
          <p:nvPr/>
        </p:nvSpPr>
        <p:spPr>
          <a:xfrm>
            <a:off x="8426824" y="3174414"/>
            <a:ext cx="1586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Input Matrix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1894EA-7303-99CF-151A-A0ADD7DBC8B3}"/>
              </a:ext>
            </a:extLst>
          </p:cNvPr>
          <p:cNvSpPr/>
          <p:nvPr/>
        </p:nvSpPr>
        <p:spPr>
          <a:xfrm>
            <a:off x="9018493" y="3989295"/>
            <a:ext cx="394448" cy="116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FE2F0-8AAD-9431-EC27-5F9FE58A67D3}"/>
              </a:ext>
            </a:extLst>
          </p:cNvPr>
          <p:cNvSpPr txBox="1"/>
          <p:nvPr/>
        </p:nvSpPr>
        <p:spPr>
          <a:xfrm>
            <a:off x="9502589" y="3926995"/>
            <a:ext cx="1586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</a:rPr>
              <a:t>ModeSel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63939-DE3E-8A9E-64E7-2D58A7BE3A0D}"/>
              </a:ext>
            </a:extLst>
          </p:cNvPr>
          <p:cNvSpPr/>
          <p:nvPr/>
        </p:nvSpPr>
        <p:spPr>
          <a:xfrm>
            <a:off x="8014446" y="3580945"/>
            <a:ext cx="582706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180B1-07B5-B925-6F17-551556EF5105}"/>
              </a:ext>
            </a:extLst>
          </p:cNvPr>
          <p:cNvSpPr txBox="1"/>
          <p:nvPr/>
        </p:nvSpPr>
        <p:spPr>
          <a:xfrm>
            <a:off x="7745507" y="3857945"/>
            <a:ext cx="1272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Output Matrix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CB563660-004E-4232-9EAB-A1A7625F9F38}"/>
              </a:ext>
            </a:extLst>
          </p:cNvPr>
          <p:cNvSpPr/>
          <p:nvPr/>
        </p:nvSpPr>
        <p:spPr>
          <a:xfrm>
            <a:off x="3074893" y="528919"/>
            <a:ext cx="501064" cy="537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7">
            <a:extLst>
              <a:ext uri="{FF2B5EF4-FFF2-40B4-BE49-F238E27FC236}">
                <a16:creationId xmlns:a16="http://schemas.microsoft.com/office/drawing/2014/main" id="{F73DAA3D-E6C9-4AF8-A70A-BD18DA7A370D}"/>
              </a:ext>
            </a:extLst>
          </p:cNvPr>
          <p:cNvSpPr/>
          <p:nvPr/>
        </p:nvSpPr>
        <p:spPr>
          <a:xfrm>
            <a:off x="3074891" y="1066469"/>
            <a:ext cx="501065" cy="114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9">
            <a:extLst>
              <a:ext uri="{FF2B5EF4-FFF2-40B4-BE49-F238E27FC236}">
                <a16:creationId xmlns:a16="http://schemas.microsoft.com/office/drawing/2014/main" id="{B77837A3-582C-4247-AAD6-E56B0A1FDD19}"/>
              </a:ext>
            </a:extLst>
          </p:cNvPr>
          <p:cNvSpPr/>
          <p:nvPr/>
        </p:nvSpPr>
        <p:spPr>
          <a:xfrm>
            <a:off x="3796232" y="734913"/>
            <a:ext cx="400211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7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704BD3-7766-E8C0-868A-A9C8EA9A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093"/>
          <a:stretch/>
        </p:blipFill>
        <p:spPr>
          <a:xfrm>
            <a:off x="238442" y="1214217"/>
            <a:ext cx="5353797" cy="2957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9CDAF5-9B08-4777-908D-FA41334B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42" y="4297278"/>
            <a:ext cx="4667901" cy="390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DE99BF-4FFA-212F-DEAB-29D5D433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42" y="4687858"/>
            <a:ext cx="11774543" cy="1352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D00EBB-8BA8-2383-A217-6CC0E3DD16C5}"/>
              </a:ext>
            </a:extLst>
          </p:cNvPr>
          <p:cNvSpPr txBox="1"/>
          <p:nvPr/>
        </p:nvSpPr>
        <p:spPr>
          <a:xfrm>
            <a:off x="7315200" y="1434354"/>
            <a:ext cx="450028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Input matrix1 (reg A ,reg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Input matrix2 (reg C ,reg 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Mode Select (reg </a:t>
            </a:r>
            <a:r>
              <a:rPr lang="en-US" altLang="ko-KR" sz="1600" dirty="0" err="1"/>
              <a:t>ModeSel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Output matrix (reg E, reg 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C8D8EA-FE7E-2DA6-C628-500117AF8292}"/>
              </a:ext>
            </a:extLst>
          </p:cNvPr>
          <p:cNvSpPr/>
          <p:nvPr/>
        </p:nvSpPr>
        <p:spPr>
          <a:xfrm>
            <a:off x="1201271" y="4235121"/>
            <a:ext cx="3705072" cy="452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33D659-9BC8-E321-C3E9-EA88C3CB3748}"/>
              </a:ext>
            </a:extLst>
          </p:cNvPr>
          <p:cNvSpPr/>
          <p:nvPr/>
        </p:nvSpPr>
        <p:spPr>
          <a:xfrm>
            <a:off x="238442" y="1214217"/>
            <a:ext cx="2979887" cy="964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93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F1D26D-B4A5-1384-BE09-1075798D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4" y="1694928"/>
            <a:ext cx="6987333" cy="4543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4A4242-C223-1AD0-F93D-22C68F4EECC4}"/>
              </a:ext>
            </a:extLst>
          </p:cNvPr>
          <p:cNvSpPr txBox="1"/>
          <p:nvPr/>
        </p:nvSpPr>
        <p:spPr>
          <a:xfrm>
            <a:off x="233303" y="842683"/>
            <a:ext cx="6642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err="1"/>
              <a:t>PrintMatrix</a:t>
            </a:r>
            <a:r>
              <a:rPr lang="en-US" altLang="ko-KR" sz="2400" b="1" dirty="0"/>
              <a:t> code using bit masking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9FBE8F-D219-19C2-E640-6FD8E527D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56607" y="2011304"/>
            <a:ext cx="3834728" cy="303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2268DC-3B3F-23DD-BF90-D36077874C84}"/>
              </a:ext>
            </a:extLst>
          </p:cNvPr>
          <p:cNvSpPr txBox="1"/>
          <p:nvPr/>
        </p:nvSpPr>
        <p:spPr>
          <a:xfrm>
            <a:off x="7429665" y="2568388"/>
            <a:ext cx="1846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2800" b="1" dirty="0"/>
              <a:t>&gt;&gt; </a:t>
            </a:r>
            <a:r>
              <a:rPr lang="en-US" altLang="ko-KR" b="1" dirty="0"/>
              <a:t>bit</a:t>
            </a:r>
            <a:r>
              <a:rPr lang="ko-KR" altLang="en-US" b="1" dirty="0"/>
              <a:t> </a:t>
            </a:r>
            <a:r>
              <a:rPr lang="en-US" altLang="ko-KR" b="1" dirty="0"/>
              <a:t>shift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2DD81-F998-4C24-A205-C21C96572289}"/>
              </a:ext>
            </a:extLst>
          </p:cNvPr>
          <p:cNvSpPr txBox="1"/>
          <p:nvPr/>
        </p:nvSpPr>
        <p:spPr>
          <a:xfrm>
            <a:off x="6812319" y="3067552"/>
            <a:ext cx="41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&amp;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958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BC85A-3520-0654-AAC5-A6137748C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B02B06-558C-E9DE-64E9-05794A40B954}"/>
              </a:ext>
            </a:extLst>
          </p:cNvPr>
          <p:cNvSpPr txBox="1"/>
          <p:nvPr/>
        </p:nvSpPr>
        <p:spPr>
          <a:xfrm>
            <a:off x="510987" y="858013"/>
            <a:ext cx="20887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200" dirty="0"/>
              <a:t>10000000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00010000</a:t>
            </a:r>
          </a:p>
          <a:p>
            <a:pPr algn="dist"/>
            <a:r>
              <a:rPr lang="ko-KR" altLang="en-US" sz="1200" dirty="0"/>
              <a:t>00000000    </a:t>
            </a:r>
          </a:p>
          <a:p>
            <a:pPr algn="dist"/>
            <a:r>
              <a:rPr lang="ko-KR" altLang="en-US" sz="1200" dirty="0"/>
              <a:t>00000100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00000001 </a:t>
            </a:r>
            <a:endParaRPr lang="en-US" altLang="ko-KR" sz="1200" dirty="0"/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24F79-BD88-B847-A1FE-CB9A184FF0C7}"/>
              </a:ext>
            </a:extLst>
          </p:cNvPr>
          <p:cNvSpPr txBox="1"/>
          <p:nvPr/>
        </p:nvSpPr>
        <p:spPr>
          <a:xfrm>
            <a:off x="3334870" y="858013"/>
            <a:ext cx="2474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/>
              <a:t>10000001</a:t>
            </a:r>
          </a:p>
          <a:p>
            <a:pPr algn="dist"/>
            <a:r>
              <a:rPr lang="ko-KR" altLang="en-US" sz="1200" dirty="0"/>
              <a:t>01000010</a:t>
            </a:r>
          </a:p>
          <a:p>
            <a:pPr algn="dist"/>
            <a:r>
              <a:rPr lang="ko-KR" altLang="en-US" sz="1200" dirty="0"/>
              <a:t>00100100</a:t>
            </a:r>
          </a:p>
          <a:p>
            <a:pPr algn="dist"/>
            <a:r>
              <a:rPr lang="ko-KR" altLang="en-US" sz="1200" dirty="0"/>
              <a:t>00011000</a:t>
            </a:r>
          </a:p>
          <a:p>
            <a:pPr algn="dist"/>
            <a:r>
              <a:rPr lang="ko-KR" altLang="en-US" sz="1200" dirty="0"/>
              <a:t>00011000</a:t>
            </a:r>
          </a:p>
          <a:p>
            <a:pPr algn="dist"/>
            <a:r>
              <a:rPr lang="ko-KR" altLang="en-US" sz="1200" dirty="0"/>
              <a:t>00100100</a:t>
            </a:r>
          </a:p>
          <a:p>
            <a:pPr algn="dist"/>
            <a:r>
              <a:rPr lang="ko-KR" altLang="en-US" sz="1200" dirty="0"/>
              <a:t>01000010</a:t>
            </a:r>
          </a:p>
          <a:p>
            <a:pPr algn="dist"/>
            <a:r>
              <a:rPr lang="ko-KR" altLang="en-US" sz="1200" dirty="0"/>
              <a:t>10000001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0E9F6-E388-DBDA-4073-F0E93EBFF21F}"/>
              </a:ext>
            </a:extLst>
          </p:cNvPr>
          <p:cNvSpPr txBox="1"/>
          <p:nvPr/>
        </p:nvSpPr>
        <p:spPr>
          <a:xfrm>
            <a:off x="528896" y="2579236"/>
            <a:ext cx="20708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200" dirty="0"/>
              <a:t>10000000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00010000</a:t>
            </a:r>
          </a:p>
          <a:p>
            <a:pPr algn="dist"/>
            <a:r>
              <a:rPr lang="ko-KR" altLang="en-US" sz="1200" dirty="0"/>
              <a:t>00000000    </a:t>
            </a:r>
          </a:p>
          <a:p>
            <a:pPr algn="dist"/>
            <a:r>
              <a:rPr lang="ko-KR" altLang="en-US" sz="1200" dirty="0"/>
              <a:t>00000100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00000001 </a:t>
            </a:r>
            <a:endParaRPr lang="en-US" altLang="ko-KR" sz="1200" dirty="0"/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FBFAC-69B4-7835-56AB-40C40DF8E6DF}"/>
              </a:ext>
            </a:extLst>
          </p:cNvPr>
          <p:cNvSpPr txBox="1"/>
          <p:nvPr/>
        </p:nvSpPr>
        <p:spPr>
          <a:xfrm>
            <a:off x="3334870" y="2579236"/>
            <a:ext cx="2474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/>
              <a:t>10000001</a:t>
            </a:r>
          </a:p>
          <a:p>
            <a:pPr algn="dist"/>
            <a:r>
              <a:rPr lang="ko-KR" altLang="en-US" sz="1200" dirty="0"/>
              <a:t>01000010</a:t>
            </a:r>
          </a:p>
          <a:p>
            <a:pPr algn="dist"/>
            <a:r>
              <a:rPr lang="ko-KR" altLang="en-US" sz="1200" dirty="0"/>
              <a:t>00100100</a:t>
            </a:r>
          </a:p>
          <a:p>
            <a:pPr algn="dist"/>
            <a:r>
              <a:rPr lang="ko-KR" altLang="en-US" sz="1200" dirty="0"/>
              <a:t>00011000</a:t>
            </a:r>
          </a:p>
          <a:p>
            <a:pPr algn="dist"/>
            <a:r>
              <a:rPr lang="ko-KR" altLang="en-US" sz="1200" dirty="0"/>
              <a:t>00011000</a:t>
            </a:r>
          </a:p>
          <a:p>
            <a:pPr algn="dist"/>
            <a:r>
              <a:rPr lang="ko-KR" altLang="en-US" sz="1200" dirty="0"/>
              <a:t>00100100</a:t>
            </a:r>
          </a:p>
          <a:p>
            <a:pPr algn="dist"/>
            <a:r>
              <a:rPr lang="ko-KR" altLang="en-US" sz="1200" dirty="0"/>
              <a:t>01000010</a:t>
            </a:r>
          </a:p>
          <a:p>
            <a:pPr algn="dist"/>
            <a:r>
              <a:rPr lang="ko-KR" altLang="en-US" sz="1200" dirty="0"/>
              <a:t>10000001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B0249-5EEE-1C62-CDA4-3F00CBB9190D}"/>
              </a:ext>
            </a:extLst>
          </p:cNvPr>
          <p:cNvSpPr txBox="1"/>
          <p:nvPr/>
        </p:nvSpPr>
        <p:spPr>
          <a:xfrm>
            <a:off x="528897" y="4427727"/>
            <a:ext cx="20887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200" dirty="0"/>
              <a:t>10000000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00010000</a:t>
            </a:r>
          </a:p>
          <a:p>
            <a:pPr algn="dist"/>
            <a:r>
              <a:rPr lang="ko-KR" altLang="en-US" sz="1200" dirty="0"/>
              <a:t>00000000    </a:t>
            </a:r>
          </a:p>
          <a:p>
            <a:pPr algn="dist"/>
            <a:r>
              <a:rPr lang="ko-KR" altLang="en-US" sz="1200" dirty="0"/>
              <a:t>00000100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00000001 </a:t>
            </a:r>
            <a:endParaRPr lang="en-US" altLang="ko-KR" sz="1200" dirty="0"/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E2EF2-E6BD-60A9-7C2C-F0462B3E81A7}"/>
              </a:ext>
            </a:extLst>
          </p:cNvPr>
          <p:cNvSpPr txBox="1"/>
          <p:nvPr/>
        </p:nvSpPr>
        <p:spPr>
          <a:xfrm>
            <a:off x="3334870" y="4427727"/>
            <a:ext cx="2474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/>
              <a:t>10000001</a:t>
            </a:r>
          </a:p>
          <a:p>
            <a:pPr algn="dist"/>
            <a:r>
              <a:rPr lang="ko-KR" altLang="en-US" sz="1200" dirty="0"/>
              <a:t>01000010</a:t>
            </a:r>
          </a:p>
          <a:p>
            <a:pPr algn="dist"/>
            <a:r>
              <a:rPr lang="ko-KR" altLang="en-US" sz="1200" dirty="0"/>
              <a:t>00100100</a:t>
            </a:r>
          </a:p>
          <a:p>
            <a:pPr algn="dist"/>
            <a:r>
              <a:rPr lang="ko-KR" altLang="en-US" sz="1200" dirty="0"/>
              <a:t>00011000</a:t>
            </a:r>
          </a:p>
          <a:p>
            <a:pPr algn="dist"/>
            <a:r>
              <a:rPr lang="ko-KR" altLang="en-US" sz="1200" dirty="0"/>
              <a:t>00011000</a:t>
            </a:r>
          </a:p>
          <a:p>
            <a:pPr algn="dist"/>
            <a:r>
              <a:rPr lang="ko-KR" altLang="en-US" sz="1200" dirty="0"/>
              <a:t>00100100</a:t>
            </a:r>
          </a:p>
          <a:p>
            <a:pPr algn="dist"/>
            <a:r>
              <a:rPr lang="ko-KR" altLang="en-US" sz="1200" dirty="0"/>
              <a:t>01000010</a:t>
            </a:r>
          </a:p>
          <a:p>
            <a:pPr algn="dist"/>
            <a:r>
              <a:rPr lang="ko-KR" altLang="en-US" sz="1200" dirty="0"/>
              <a:t>10000001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E8F022-B742-418E-6D95-C1C7191FCE4F}"/>
              </a:ext>
            </a:extLst>
          </p:cNvPr>
          <p:cNvSpPr/>
          <p:nvPr/>
        </p:nvSpPr>
        <p:spPr>
          <a:xfrm>
            <a:off x="6096000" y="1181178"/>
            <a:ext cx="68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=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31BE23-B861-B45B-F58C-A8DA15E93496}"/>
              </a:ext>
            </a:extLst>
          </p:cNvPr>
          <p:cNvSpPr/>
          <p:nvPr/>
        </p:nvSpPr>
        <p:spPr>
          <a:xfrm>
            <a:off x="6096000" y="2967335"/>
            <a:ext cx="68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=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03935A-B054-10BE-EC59-03F354F3868B}"/>
              </a:ext>
            </a:extLst>
          </p:cNvPr>
          <p:cNvSpPr/>
          <p:nvPr/>
        </p:nvSpPr>
        <p:spPr>
          <a:xfrm>
            <a:off x="6096000" y="4518228"/>
            <a:ext cx="68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=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652EBD-1131-DF69-3A6E-DB357D0EA05A}"/>
              </a:ext>
            </a:extLst>
          </p:cNvPr>
          <p:cNvSpPr/>
          <p:nvPr/>
        </p:nvSpPr>
        <p:spPr>
          <a:xfrm>
            <a:off x="2653769" y="1181178"/>
            <a:ext cx="6270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+</a:t>
            </a:r>
            <a:endParaRPr lang="en-US" altLang="ko-KR" sz="4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9906D5-31C8-38AB-7D0A-BD37DDB2F943}"/>
              </a:ext>
            </a:extLst>
          </p:cNvPr>
          <p:cNvSpPr/>
          <p:nvPr/>
        </p:nvSpPr>
        <p:spPr>
          <a:xfrm>
            <a:off x="2690977" y="2967335"/>
            <a:ext cx="500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*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B3DDFEF-896E-690E-361E-B1BB15DDF923}"/>
              </a:ext>
            </a:extLst>
          </p:cNvPr>
          <p:cNvSpPr/>
          <p:nvPr/>
        </p:nvSpPr>
        <p:spPr>
          <a:xfrm>
            <a:off x="2740014" y="4874003"/>
            <a:ext cx="4187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  <a:endParaRPr lang="en-US" altLang="ko-KR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7D3E5-0CB3-EAB7-A55E-28A55309DC10}"/>
              </a:ext>
            </a:extLst>
          </p:cNvPr>
          <p:cNvSpPr txBox="1"/>
          <p:nvPr/>
        </p:nvSpPr>
        <p:spPr>
          <a:xfrm>
            <a:off x="7066071" y="892143"/>
            <a:ext cx="2474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/>
              <a:t>10000001</a:t>
            </a:r>
          </a:p>
          <a:p>
            <a:pPr algn="dist"/>
            <a:r>
              <a:rPr lang="ko-KR" altLang="en-US" sz="1200" dirty="0"/>
              <a:t>01000010</a:t>
            </a:r>
          </a:p>
          <a:p>
            <a:pPr algn="dist"/>
            <a:r>
              <a:rPr lang="ko-KR" altLang="en-US" sz="1200" dirty="0"/>
              <a:t>00100100</a:t>
            </a:r>
          </a:p>
          <a:p>
            <a:pPr algn="dist"/>
            <a:r>
              <a:rPr lang="ko-KR" altLang="en-US" sz="1200" dirty="0"/>
              <a:t>00011000</a:t>
            </a:r>
          </a:p>
          <a:p>
            <a:pPr algn="dist"/>
            <a:r>
              <a:rPr lang="ko-KR" altLang="en-US" sz="1200" dirty="0"/>
              <a:t>00011000</a:t>
            </a:r>
          </a:p>
          <a:p>
            <a:pPr algn="dist"/>
            <a:r>
              <a:rPr lang="ko-KR" altLang="en-US" sz="1200" dirty="0"/>
              <a:t>00100100</a:t>
            </a:r>
          </a:p>
          <a:p>
            <a:pPr algn="dist"/>
            <a:r>
              <a:rPr lang="ko-KR" altLang="en-US" sz="1200" dirty="0"/>
              <a:t>01000010</a:t>
            </a:r>
          </a:p>
          <a:p>
            <a:pPr algn="dist"/>
            <a:r>
              <a:rPr lang="ko-KR" altLang="en-US" sz="1200" dirty="0"/>
              <a:t>10000001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61F53-0159-19C8-0BA9-D45C0C6BB97B}"/>
              </a:ext>
            </a:extLst>
          </p:cNvPr>
          <p:cNvSpPr txBox="1"/>
          <p:nvPr/>
        </p:nvSpPr>
        <p:spPr>
          <a:xfrm>
            <a:off x="7110891" y="2716323"/>
            <a:ext cx="24742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200" dirty="0"/>
              <a:t>10000000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00010000</a:t>
            </a:r>
          </a:p>
          <a:p>
            <a:pPr algn="dist"/>
            <a:r>
              <a:rPr lang="ko-KR" altLang="en-US" sz="1200" dirty="0"/>
              <a:t>00000000    </a:t>
            </a:r>
          </a:p>
          <a:p>
            <a:pPr algn="dist"/>
            <a:r>
              <a:rPr lang="ko-KR" altLang="en-US" sz="1200" dirty="0"/>
              <a:t>00000100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00000001 </a:t>
            </a:r>
            <a:endParaRPr lang="en-US" altLang="ko-KR" sz="1200" dirty="0"/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A1EED0-B5DE-867D-09D8-BB39CFC8994A}"/>
              </a:ext>
            </a:extLst>
          </p:cNvPr>
          <p:cNvSpPr txBox="1"/>
          <p:nvPr/>
        </p:nvSpPr>
        <p:spPr>
          <a:xfrm>
            <a:off x="7110892" y="4430328"/>
            <a:ext cx="2429438" cy="1936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200" dirty="0"/>
              <a:t>1000000</a:t>
            </a:r>
            <a:r>
              <a:rPr lang="en-US" altLang="ko-KR" sz="1200" dirty="0"/>
              <a:t>1</a:t>
            </a:r>
            <a:endParaRPr lang="ko-KR" altLang="en-US" sz="1200" dirty="0"/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ko-KR" altLang="en-US" sz="1200" dirty="0"/>
              <a:t>0001</a:t>
            </a:r>
            <a:r>
              <a:rPr lang="en-US" altLang="ko-KR" sz="1200" dirty="0"/>
              <a:t>1</a:t>
            </a:r>
            <a:r>
              <a:rPr lang="ko-KR" altLang="en-US" sz="1200" dirty="0"/>
              <a:t>000</a:t>
            </a:r>
          </a:p>
          <a:p>
            <a:pPr algn="dist"/>
            <a:r>
              <a:rPr lang="ko-KR" altLang="en-US" sz="1200" dirty="0"/>
              <a:t>00000000    </a:t>
            </a:r>
          </a:p>
          <a:p>
            <a:pPr algn="dist"/>
            <a:r>
              <a:rPr lang="ko-KR" altLang="en-US" sz="1200" dirty="0"/>
              <a:t>00</a:t>
            </a:r>
            <a:r>
              <a:rPr lang="en-US" altLang="ko-KR" sz="1200" dirty="0"/>
              <a:t>1</a:t>
            </a:r>
            <a:r>
              <a:rPr lang="ko-KR" altLang="en-US" sz="1200" dirty="0"/>
              <a:t>00100</a:t>
            </a:r>
          </a:p>
          <a:p>
            <a:pPr algn="dist"/>
            <a:r>
              <a:rPr lang="ko-KR" altLang="en-US" sz="1200" dirty="0"/>
              <a:t>00000000</a:t>
            </a:r>
          </a:p>
          <a:p>
            <a:pPr algn="dist"/>
            <a:r>
              <a:rPr lang="en-US" altLang="ko-KR" sz="1200" dirty="0"/>
              <a:t>1</a:t>
            </a:r>
            <a:r>
              <a:rPr lang="ko-KR" altLang="en-US" sz="1200" dirty="0"/>
              <a:t>0000001 </a:t>
            </a:r>
            <a:endParaRPr lang="en-US" altLang="ko-KR" sz="1200" dirty="0"/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37D7BF-3B49-A629-99F9-918A9D054094}"/>
              </a:ext>
            </a:extLst>
          </p:cNvPr>
          <p:cNvSpPr txBox="1"/>
          <p:nvPr/>
        </p:nvSpPr>
        <p:spPr>
          <a:xfrm>
            <a:off x="9587033" y="924410"/>
            <a:ext cx="2309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Mode 0</a:t>
            </a:r>
          </a:p>
          <a:p>
            <a:br>
              <a:rPr lang="en-US" altLang="ko-KR" sz="1200" b="1" dirty="0">
                <a:solidFill>
                  <a:srgbClr val="FF0000"/>
                </a:solidFill>
              </a:rPr>
            </a:br>
            <a:r>
              <a:rPr lang="en-US" altLang="ko-KR" sz="1200" b="1" dirty="0">
                <a:solidFill>
                  <a:srgbClr val="FF0000"/>
                </a:solidFill>
              </a:rPr>
              <a:t>Bitwise Matrix Summation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50373-57F7-3BA9-CA62-35C21585F588}"/>
              </a:ext>
            </a:extLst>
          </p:cNvPr>
          <p:cNvSpPr txBox="1"/>
          <p:nvPr/>
        </p:nvSpPr>
        <p:spPr>
          <a:xfrm>
            <a:off x="9585149" y="2742848"/>
            <a:ext cx="30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Mode 1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Bitwise Hadamard Multiplication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23A627-886E-1F24-FC37-D8C468765B58}"/>
              </a:ext>
            </a:extLst>
          </p:cNvPr>
          <p:cNvSpPr txBox="1"/>
          <p:nvPr/>
        </p:nvSpPr>
        <p:spPr>
          <a:xfrm>
            <a:off x="9540330" y="4452585"/>
            <a:ext cx="374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Mode 2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Bitwise Matrix Multiplication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38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265</Words>
  <Application>Microsoft Office PowerPoint</Application>
  <PresentationFormat>Widescreen</PresentationFormat>
  <Paragraphs>149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SYNAM</dc:creator>
  <cp:lastModifiedBy>Park Joon-young</cp:lastModifiedBy>
  <cp:revision>61</cp:revision>
  <dcterms:created xsi:type="dcterms:W3CDTF">2021-07-27T04:51:30Z</dcterms:created>
  <dcterms:modified xsi:type="dcterms:W3CDTF">2024-12-23T03:42:10Z</dcterms:modified>
</cp:coreProperties>
</file>